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61" r:id="rId8"/>
    <p:sldId id="262" r:id="rId9"/>
    <p:sldId id="263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84" r:id="rId20"/>
    <p:sldId id="29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6" r:id="rId37"/>
    <p:sldId id="297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ransition>
    <p:split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1643050"/>
            <a:ext cx="7772400" cy="3429023"/>
          </a:xfrm>
        </p:spPr>
        <p:txBody>
          <a:bodyPr>
            <a:noAutofit/>
          </a:bodyPr>
          <a:lstStyle/>
          <a:p>
            <a:r>
              <a:rPr lang="ru-RU" sz="8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Надежность программного </a:t>
            </a:r>
            <a:br>
              <a:rPr lang="ru-RU" sz="8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8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обеспечения</a:t>
            </a:r>
            <a:endParaRPr lang="ru-RU" sz="8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/>
          </a:bodyPr>
          <a:lstStyle/>
          <a:p>
            <a:pPr algn="ctr"/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Цель работы</a:t>
            </a:r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Дать понятие надежности программного обеспечения и определить методы обеспечения и повышения надежности</a:t>
            </a:r>
            <a:endParaRPr lang="ru-RU" sz="4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928694"/>
          </a:xfrm>
        </p:spPr>
        <p:txBody>
          <a:bodyPr/>
          <a:lstStyle/>
          <a:p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Основные задачи</a:t>
            </a:r>
            <a:endParaRPr lang="ru-RU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429288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bg1"/>
                </a:solidFill>
              </a:rPr>
              <a:t>Дать понятие надежности ПО</a:t>
            </a:r>
          </a:p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bg1"/>
                </a:solidFill>
              </a:rPr>
              <a:t>Рассмотреть ошибки возникающие в ПО</a:t>
            </a:r>
          </a:p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bg1"/>
                </a:solidFill>
              </a:rPr>
              <a:t>Определить факторы влияющие на безопасность функционирования ПО </a:t>
            </a:r>
          </a:p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bg1"/>
                </a:solidFill>
              </a:rPr>
              <a:t>Рассмотреть свойства надежности ПО</a:t>
            </a:r>
          </a:p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bg1"/>
                </a:solidFill>
              </a:rPr>
              <a:t>Рассмотреть отказы возникающие в ПО</a:t>
            </a:r>
          </a:p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bg1"/>
                </a:solidFill>
              </a:rPr>
              <a:t>Изучить методы оценки надежности ПО</a:t>
            </a:r>
          </a:p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bg1"/>
                </a:solidFill>
              </a:rPr>
              <a:t>Изучить принципы обеспечения надежности ПО</a:t>
            </a:r>
          </a:p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bg1"/>
                </a:solidFill>
              </a:rPr>
              <a:t>Рассмотреть методы повышения надежности ПО</a:t>
            </a:r>
          </a:p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bg1"/>
                </a:solidFill>
              </a:rPr>
              <a:t>Сделать выводы по проделанной работе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572560" cy="6286544"/>
          </a:xfrm>
        </p:spPr>
        <p:txBody>
          <a:bodyPr>
            <a:normAutofit lnSpcReduction="10000"/>
          </a:bodyPr>
          <a:lstStyle/>
          <a:p>
            <a:r>
              <a:rPr lang="ru-RU" sz="38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ru-RU" sz="3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 это данные, предназначенные для управления конкретными компонентами системы обработки информации в целях реализации определенного алгоритма. </a:t>
            </a:r>
          </a:p>
          <a:p>
            <a:r>
              <a:rPr lang="ru-RU" sz="3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Программа обладает свойством  надежности  в той мере, в какой она способна удовлетворительно выполнять функции, для которых она предназначена.  </a:t>
            </a:r>
          </a:p>
          <a:p>
            <a:pPr algn="just"/>
            <a:endParaRPr lang="ru-RU" b="1" dirty="0" smtClean="0">
              <a:solidFill>
                <a:schemeClr val="bg1"/>
              </a:solidFill>
            </a:endParaRPr>
          </a:p>
          <a:p>
            <a:pPr algn="just"/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6143668"/>
          </a:xfrm>
        </p:spPr>
        <p:txBody>
          <a:bodyPr>
            <a:normAutofit/>
          </a:bodyPr>
          <a:lstStyle/>
          <a:p>
            <a:r>
              <a:rPr lang="ru-RU" sz="44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Надежность   программного   обеспечения (ПО)</a:t>
            </a:r>
            <a:r>
              <a:rPr lang="ru-RU" sz="4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это свойство программы, которое выражается в выполнении заданных функций в заданных условиях работы и на заданной вычислительной машине.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>
            <a:normAutofit/>
          </a:bodyPr>
          <a:lstStyle/>
          <a:p>
            <a:r>
              <a:rPr lang="ru-RU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Ошибки в ПО</a:t>
            </a:r>
            <a:endParaRPr lang="ru-RU" sz="4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85860"/>
            <a:ext cx="8229600" cy="5340369"/>
          </a:xfrm>
        </p:spPr>
        <p:txBody>
          <a:bodyPr>
            <a:normAutofit lnSpcReduction="10000"/>
          </a:bodyPr>
          <a:lstStyle/>
          <a:p>
            <a:r>
              <a:rPr lang="ru-RU" sz="3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Ошибками в ПО являются все возможные несоответствия между демонстрируемыми характеристиками его качества и предписанными требованиями и, иногда, ожиданиями пользователей.</a:t>
            </a:r>
          </a:p>
          <a:p>
            <a:r>
              <a:rPr lang="ru-RU" sz="3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 программном   обеспечении  имеется ошибка, если оно не выполняет того, что пользователю разумно от него ожидать.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Программное обеспечение содержит ошибку, если: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214974"/>
          </a:xfrm>
        </p:spPr>
        <p:txBody>
          <a:bodyPr>
            <a:normAutofit fontScale="77500" lnSpcReduction="20000"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Поведение ПО не соответствует спецификациям.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Поведение ПО не соответствует спецификациям при использовании в установленных при разработке пределах.  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ведёт себя не в соответствии с официальной документацией и поставленными пользователю публикациями.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не способно действовать в соответствии с исходным контрактом и перечнем требований пользователя. </a:t>
            </a:r>
          </a:p>
          <a:p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/>
          </a:bodyPr>
          <a:lstStyle/>
          <a:p>
            <a:r>
              <a:rPr lang="ru-RU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Разновидности ошибок ПО</a:t>
            </a:r>
            <a:endParaRPr lang="ru-RU" sz="4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72164"/>
          </a:xfrm>
        </p:spPr>
        <p:txBody>
          <a:bodyPr>
            <a:noAutofit/>
          </a:bodyPr>
          <a:lstStyle/>
          <a:p>
            <a:r>
              <a:rPr lang="ru-RU" sz="3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defect</a:t>
            </a:r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— самое общее нарушение каких-либо требований или ожиданий, не обязательно проявляющееся вовне (к дефектам относятся и нарушения стандартов кодирования, недостаточная гибкость системы и пр.)</a:t>
            </a:r>
          </a:p>
          <a:p>
            <a:r>
              <a:rPr lang="ru-RU" sz="3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failure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— нарушение требований, проявляющееся при каком-то реальном сценарии работы ПО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357982"/>
          </a:xfrm>
        </p:spPr>
        <p:txBody>
          <a:bodyPr>
            <a:normAutofit lnSpcReduction="10000"/>
          </a:bodyPr>
          <a:lstStyle/>
          <a:p>
            <a:r>
              <a:rPr lang="ru-RU" sz="33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fault</a:t>
            </a:r>
            <a:r>
              <a:rPr lang="ru-RU" sz="33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— ошибка в коде программы, вызывающая нарушения требований при работе (</a:t>
            </a:r>
            <a:r>
              <a:rPr lang="ru-RU" sz="33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failures</a:t>
            </a:r>
            <a:r>
              <a:rPr lang="ru-RU" sz="33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то место, которое надо исправить. </a:t>
            </a:r>
          </a:p>
          <a:p>
            <a:r>
              <a:rPr lang="ru-RU" sz="33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error</a:t>
            </a:r>
            <a:r>
              <a:rPr lang="ru-RU" sz="33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— используется в двух смыслах.</a:t>
            </a:r>
          </a:p>
          <a:p>
            <a:pPr>
              <a:buNone/>
            </a:pPr>
            <a:r>
              <a:rPr lang="ru-RU" sz="33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Первый — это ошибка в ментальной модели программиста, которая заставляет его делать ошибки в коде (</a:t>
            </a:r>
            <a:r>
              <a:rPr lang="ru-RU" sz="33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faults</a:t>
            </a:r>
            <a:r>
              <a:rPr lang="ru-RU" sz="33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None/>
            </a:pPr>
            <a:r>
              <a:rPr lang="ru-RU" sz="33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Второй смысл — это некорректные значения данных (выходных или внутренних), которые возникают при ошибках в работе программы.</a:t>
            </a:r>
          </a:p>
          <a:p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329642" cy="1368412"/>
          </a:xfrm>
        </p:spPr>
        <p:txBody>
          <a:bodyPr>
            <a:noAutofit/>
          </a:bodyPr>
          <a:lstStyle/>
          <a:p>
            <a:r>
              <a:rPr lang="ru-RU" sz="37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Факторы, создающие угрозу безопасности функционирования ПО</a:t>
            </a:r>
            <a:endParaRPr lang="ru-RU" sz="37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78634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Факторы, создающие угрозу безопасности функционирования ПО подразделяются на: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Внешние дестабилизирующие факторы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Внутренние дестабилизирующие факторы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 fontScale="90000"/>
          </a:bodyPr>
          <a:lstStyle/>
          <a:p>
            <a:r>
              <a:rPr lang="ru-RU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Внешние дестабилизирующие факторы</a:t>
            </a:r>
            <a:endParaRPr lang="ru-RU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71546"/>
            <a:ext cx="8572560" cy="5429288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предумышленные, негативные воздействия лиц с целью искажения, уничтожения или хищения программ, данных и документов системы и ПО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ошибки и несанкционированные воздействия оперативного, административного и обслуживающего персонала в процессе эксплуатации системы и ПО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сбои и отказы в аппаратуре вычислительных средств</a:t>
            </a:r>
          </a:p>
          <a:p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8654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вирусы, сбои и отказы, распространяемые по каналам телекоммуникации, влияющие на информационную и функциональную безопасность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изменения состава и конфигурации комплекса взаимодействующей аппаратуры системы или ПО за пределы, проверенные при испытаниях или сертификации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искажения в каналах телекоммуникации информации, поступающей от внешних источников и передаваемой потребителям, а также недопустимые значения и изменения характеристик потоков информации от объектов внешней среды</a:t>
            </a:r>
          </a:p>
          <a:p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Внутренние дестабилизирующие факторы</a:t>
            </a:r>
            <a:endParaRPr lang="ru-RU" sz="4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28736"/>
            <a:ext cx="8572560" cy="5214974"/>
          </a:xfrm>
        </p:spPr>
        <p:txBody>
          <a:bodyPr>
            <a:no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системные ошибки при постановке целей и задач проектирования функциональной пригодности ПО и системы при формулировке требований к функциям и характеристикам средств обеспечения безопасности решения задач</a:t>
            </a:r>
          </a:p>
          <a:p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дефекты и ошибки при определении функций, условий и параметров внешней среды, в которой предстоит применять защищаемые программные средства и систему</a:t>
            </a:r>
          </a:p>
          <a:p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ошибки и дефекты программирования в текстах программ и описаниях данных, а также в исходной и результирующей документации на компоненты ПО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929718" cy="664371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алгоритмические ошибки проектирования при непосредственной алгоритмизации функций обеспечения безопасности аппаратуры, программных средств и баз данных при определении структуры и взаимодействия компонентов функциональных комплексов программ, а также при использовании информации баз данных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недостаточная эффективность используемых методов и средств оперативной защиты программ и данных, обеспечения безопасности функционирования и восстановления работоспособности системы в условиях случайных и предумышленных негативных воздействий от внешней среды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607223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обеспечения функциональной безопасности систем создаются соответствующие контрмеры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Контрмеры предпринимают для уменьшения уязвимостей и выполнения политики безопасности. Но и после введения этих контрмер могут сохраняться остаточные риски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>
            <a:normAutofit/>
          </a:bodyPr>
          <a:lstStyle/>
          <a:p>
            <a:r>
              <a:rPr lang="ru-RU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Свойства  надежности  ПО</a:t>
            </a:r>
            <a:endParaRPr lang="ru-RU" sz="4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3578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Основными свойствами  надежности ПО  являются: </a:t>
            </a:r>
          </a:p>
          <a:p>
            <a:r>
              <a:rPr lang="ru-RU" sz="3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Завершенность</a:t>
            </a:r>
          </a:p>
          <a:p>
            <a:r>
              <a:rPr lang="ru-RU" sz="3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Устойчивость к отказам</a:t>
            </a:r>
          </a:p>
          <a:p>
            <a:r>
              <a:rPr lang="ru-RU" sz="3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Способность к восстановлению работоспособности при отказах</a:t>
            </a:r>
          </a:p>
          <a:p>
            <a:r>
              <a:rPr lang="ru-RU" sz="3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Соответствие стандартам  надежности 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35798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Завершенность  ПО </a:t>
            </a:r>
            <a:r>
              <a:rPr lang="ru-RU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совокупность свойств ПО, характеризующая частоту отказов, обусловленных дефектами программного средства. Может определяться как отношение числа обнаруженных дефектов к прогнозируемому.</a:t>
            </a:r>
          </a:p>
          <a:p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2151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Устойчивость</a:t>
            </a:r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способность программы давать правильные результаты работы при наличии "внешних" воздействий. Воздействия на программу приводят к следующим отказам программный, аппаратный, информационный и эргатический, определяющим тип воздействия. 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Отказ ПО</a:t>
            </a:r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Autofit/>
          </a:bodyPr>
          <a:lstStyle/>
          <a:p>
            <a:r>
              <a:rPr lang="ru-RU" sz="4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Отказ  программного   обеспечения  - это проявление ошибки в нём.</a:t>
            </a:r>
          </a:p>
          <a:p>
            <a:r>
              <a:rPr lang="ru-RU" sz="4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Отказ  программного   обеспечения  обусловлен несоответствием программного обеспечения поставленным задачам. </a:t>
            </a:r>
            <a:endParaRPr lang="ru-RU" sz="4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00042"/>
            <a:ext cx="8643998" cy="607223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4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Несоответствие может возникнуть по двум причинам: </a:t>
            </a:r>
          </a:p>
          <a:p>
            <a:pPr>
              <a:spcBef>
                <a:spcPts val="0"/>
              </a:spcBef>
            </a:pPr>
            <a:r>
              <a:rPr lang="ru-RU" sz="4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разработчиками программы допущено нарушение спецификации - технических требований к программе</a:t>
            </a:r>
          </a:p>
          <a:p>
            <a:pPr>
              <a:spcBef>
                <a:spcPts val="0"/>
              </a:spcBef>
            </a:pPr>
            <a:r>
              <a:rPr lang="ru-RU" sz="4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спецификация неточная или неполная</a:t>
            </a:r>
            <a:endParaRPr lang="ru-RU" sz="45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71504"/>
          </a:xfrm>
        </p:spPr>
        <p:txBody>
          <a:bodyPr>
            <a:noAutofit/>
          </a:bodyPr>
          <a:lstStyle/>
          <a:p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Виды отказов ПО</a:t>
            </a:r>
            <a:endParaRPr lang="ru-RU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572164"/>
          </a:xfrm>
        </p:spPr>
        <p:txBody>
          <a:bodyPr>
            <a:noAutofit/>
          </a:bodyPr>
          <a:lstStyle/>
          <a:p>
            <a:r>
              <a:rPr lang="ru-RU" sz="2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Программный отказ</a:t>
            </a:r>
            <a:r>
              <a:rPr lang="ru-RU" sz="2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характеризуется проявлением в программе ошибки, которая не была обнаружена ранее и возникла при каком-то конкретном сочетании исходных данных и команд, соответствующем спецификации. </a:t>
            </a:r>
          </a:p>
          <a:p>
            <a:r>
              <a:rPr lang="ru-RU" sz="2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Аппаратный отказ </a:t>
            </a:r>
            <a:r>
              <a:rPr lang="ru-RU" sz="2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возникает в результате сбоя технических средств и/или появления ошибок в операционной среде, которые привели к искажению результата работы программы.</a:t>
            </a:r>
          </a:p>
          <a:p>
            <a:r>
              <a:rPr lang="ru-RU" sz="2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Информационный отказ </a:t>
            </a:r>
            <a:r>
              <a:rPr lang="ru-RU" sz="2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возникает вследствие ошибки в информации и искажает результат работы программы.</a:t>
            </a:r>
          </a:p>
          <a:p>
            <a:r>
              <a:rPr lang="ru-RU" sz="2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Эргатический отказ</a:t>
            </a:r>
            <a:r>
              <a:rPr lang="ru-RU" sz="2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возникает из-за ошибки персонала и искажает результат работы программы.</a:t>
            </a:r>
          </a:p>
          <a:p>
            <a:endParaRPr lang="ru-RU" sz="2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500066"/>
          </a:xfrm>
        </p:spPr>
        <p:txBody>
          <a:bodyPr>
            <a:noAutofit/>
          </a:bodyPr>
          <a:lstStyle/>
          <a:p>
            <a:r>
              <a:rPr lang="ru-RU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Типы устойчивости</a:t>
            </a:r>
            <a:endParaRPr lang="ru-RU" sz="4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78647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Выделяют два типа устойчивости: </a:t>
            </a:r>
          </a:p>
          <a:p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Толерантность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способность программы продолжать свою работу и обеспечивать правильное решение задачи при аппаратных, информационных и эргатических воздействиях.</a:t>
            </a:r>
          </a:p>
          <a:p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Консервативность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способность программы при наличии возмущений, не позволяющих правильно решать задачу, перевести систему в состояние "защитный отказ", из которого с минимальными потерями можно выполнить перезапуск.</a:t>
            </a:r>
          </a:p>
          <a:p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543956" cy="6429420"/>
          </a:xfrm>
        </p:spPr>
        <p:txBody>
          <a:bodyPr>
            <a:noAutofit/>
          </a:bodyPr>
          <a:lstStyle/>
          <a:p>
            <a:r>
              <a:rPr lang="ru-RU" sz="39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Восстанавливаемость </a:t>
            </a:r>
            <a:r>
              <a:rPr lang="ru-RU" sz="39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(способность к восстановлению)  - совокупность свойств  ПО, характеризующая возможность осуществления, трудоемкость и продолжительность действий по восстановлению им своего уровня пригодности, а также непосредственно подвергшихся воздействию данных, в случае отказа. 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Autofit/>
          </a:bodyPr>
          <a:lstStyle/>
          <a:p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Метод оценки надежности ПО</a:t>
            </a:r>
            <a:endParaRPr lang="ru-RU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108"/>
            <a:ext cx="8643998" cy="56436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Оценка и прогнозирование надежности программ осуществляется на основе математических моделей надежности программ. Для построения вероятностной модели имеется: </a:t>
            </a:r>
          </a:p>
          <a:p>
            <a:pPr>
              <a:buNone/>
            </a:pPr>
            <a:r>
              <a:rPr lang="ru-RU" sz="3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А)</a:t>
            </a:r>
            <a:r>
              <a:rPr lang="ru-RU" sz="3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Случайное время между двумя последовательными отказами, которое имеет функцию плотности распределения </a:t>
            </a:r>
            <a:r>
              <a:rPr lang="ru-RU" sz="3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3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3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появления ошибок </a:t>
            </a:r>
          </a:p>
          <a:p>
            <a:pPr>
              <a:buNone/>
            </a:pPr>
            <a:r>
              <a:rPr lang="ru-RU" sz="3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Б)</a:t>
            </a:r>
            <a:r>
              <a:rPr lang="ru-RU" sz="3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число оставшихся ошибок в программе</a:t>
            </a:r>
          </a:p>
          <a:p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85818"/>
          </a:xfrm>
        </p:spPr>
        <p:txBody>
          <a:bodyPr>
            <a:normAutofit/>
          </a:bodyPr>
          <a:lstStyle/>
          <a:p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Модель Джелински-Моранды</a:t>
            </a:r>
            <a:endParaRPr lang="ru-RU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00108"/>
            <a:ext cx="8501122" cy="5572164"/>
          </a:xfrm>
        </p:spPr>
        <p:txBody>
          <a:bodyPr>
            <a:normAutofit fontScale="92500" lnSpcReduction="20000"/>
          </a:bodyPr>
          <a:lstStyle/>
          <a:p>
            <a:r>
              <a:rPr lang="ru-RU" sz="3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R(</a:t>
            </a:r>
            <a:r>
              <a:rPr lang="ru-RU" sz="35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это функция надежности, то есть вероятность того, что ни одна ошибка не появится в интервале от 0 до </a:t>
            </a:r>
            <a:r>
              <a:rPr lang="ru-RU" sz="3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ru-RU" sz="35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F(</a:t>
            </a:r>
            <a:r>
              <a:rPr lang="ru-RU" sz="35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)=1-R(</a:t>
            </a:r>
            <a:r>
              <a:rPr lang="ru-RU" sz="35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 это функция отказов, те есть вероятность того, что ошибка появится на интервале от 0 до </a:t>
            </a:r>
            <a:r>
              <a:rPr lang="ru-RU" sz="3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ru-RU" sz="35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5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3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5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5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=-dR</a:t>
            </a:r>
            <a:r>
              <a:rPr lang="ru-RU" sz="3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5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)/</a:t>
            </a:r>
            <a:r>
              <a:rPr lang="ru-RU" sz="35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dt</a:t>
            </a:r>
            <a:r>
              <a:rPr lang="ru-RU" sz="3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плотность вероятности  отказов</a:t>
            </a:r>
          </a:p>
          <a:p>
            <a:r>
              <a:rPr lang="ru-RU" sz="35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z</a:t>
            </a:r>
            <a:r>
              <a:rPr lang="ru-RU" sz="3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5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функция риска -  условная вероятность </a:t>
            </a:r>
            <a:r>
              <a:rPr lang="ru-RU" sz="3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тог</a:t>
            </a:r>
            <a:r>
              <a:rPr lang="ru-RU" sz="3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что ошибка появится на интервале от </a:t>
            </a:r>
            <a:r>
              <a:rPr lang="ru-RU" sz="3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t+</a:t>
            </a:r>
            <a:r>
              <a:rPr lang="el-GR" sz="35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Δ</a:t>
            </a:r>
            <a:r>
              <a:rPr lang="ru-RU" sz="3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при условии, что до момента </a:t>
            </a:r>
            <a:r>
              <a:rPr lang="ru-RU" sz="3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ошибок не было</a:t>
            </a:r>
          </a:p>
          <a:p>
            <a:r>
              <a:rPr lang="en-US" sz="3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500" b="1" spc="50" baseline="-2500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ср</a:t>
            </a:r>
            <a:r>
              <a:rPr lang="ru-RU" sz="3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среднее время между отказами</a:t>
            </a:r>
          </a:p>
          <a:p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>
            <a:normAutofit/>
          </a:bodyPr>
          <a:lstStyle/>
          <a:p>
            <a:pPr marL="0" algn="ctr">
              <a:spcBef>
                <a:spcPts val="0"/>
              </a:spcBef>
            </a:pP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Формула для функции риска </a:t>
            </a:r>
          </a:p>
          <a:p>
            <a:pPr marL="0">
              <a:spcBef>
                <a:spcPts val="0"/>
              </a:spcBef>
            </a:pPr>
            <a:endParaRPr lang="ru-RU" sz="3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</a:pPr>
            <a:endParaRPr lang="ru-RU" sz="3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</a:pPr>
            <a:endParaRPr lang="ru-RU" sz="3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algn="ctr">
              <a:spcBef>
                <a:spcPts val="0"/>
              </a:spcBef>
            </a:pP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Формула для функция надежности</a:t>
            </a:r>
          </a:p>
          <a:p>
            <a:pPr marL="0">
              <a:spcBef>
                <a:spcPts val="0"/>
              </a:spcBef>
            </a:pPr>
            <a:endParaRPr lang="ru-RU" sz="3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</a:pPr>
            <a:endParaRPr lang="ru-RU" sz="3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algn="ctr">
              <a:spcBef>
                <a:spcPts val="0"/>
              </a:spcBef>
            </a:pP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Среднее время между отказами</a:t>
            </a:r>
          </a:p>
          <a:p>
            <a:pPr marL="0">
              <a:spcBef>
                <a:spcPts val="0"/>
              </a:spcBef>
            </a:pPr>
            <a:endParaRPr lang="ru-RU" sz="3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9773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schemeClr val="bg1"/>
              </a:solidFill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100595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schemeClr val="bg1"/>
              </a:solidFill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9964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pic>
        <p:nvPicPr>
          <p:cNvPr id="12" name="Рисунок 11" descr="11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488" y="1285860"/>
            <a:ext cx="3857652" cy="1104205"/>
          </a:xfrm>
          <a:prstGeom prst="rect">
            <a:avLst/>
          </a:prstGeom>
        </p:spPr>
      </p:pic>
      <p:pic>
        <p:nvPicPr>
          <p:cNvPr id="13" name="Рисунок 12" descr="22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3174" y="3143248"/>
            <a:ext cx="4548578" cy="1116317"/>
          </a:xfrm>
          <a:prstGeom prst="rect">
            <a:avLst/>
          </a:prstGeom>
        </p:spPr>
      </p:pic>
      <p:pic>
        <p:nvPicPr>
          <p:cNvPr id="14" name="Рисунок 13" descr="333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5000636"/>
            <a:ext cx="4437688" cy="1089102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Autofit/>
          </a:bodyPr>
          <a:lstStyle/>
          <a:p>
            <a:r>
              <a:rPr lang="ru-RU" sz="4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Принципы обеспечения   </a:t>
            </a:r>
            <a:br>
              <a:rPr lang="ru-RU" sz="4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надежности   ПО</a:t>
            </a:r>
            <a:endParaRPr lang="ru-RU" sz="4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7149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Общие принципы  обеспечения   надежности  ПО:</a:t>
            </a:r>
          </a:p>
          <a:p>
            <a:r>
              <a:rPr lang="ru-RU" sz="3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предупреждение ошибок</a:t>
            </a:r>
          </a:p>
          <a:p>
            <a:r>
              <a:rPr lang="ru-RU" sz="3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обнаружение ошибок</a:t>
            </a:r>
          </a:p>
          <a:p>
            <a:r>
              <a:rPr lang="ru-RU" sz="3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исправление ошибок</a:t>
            </a:r>
          </a:p>
          <a:p>
            <a:r>
              <a:rPr lang="ru-RU" sz="3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обеспечение  устойчивости к ошибкам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000108"/>
          </a:xfrm>
        </p:spPr>
        <p:txBody>
          <a:bodyPr>
            <a:normAutofit/>
          </a:bodyPr>
          <a:lstStyle/>
          <a:p>
            <a:r>
              <a:rPr lang="ru-RU" sz="4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Предупреждение ошибок</a:t>
            </a:r>
            <a:endParaRPr lang="ru-RU" sz="4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21497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3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Целью подхода предупреждения ошибок - не допустить ошибок в готовых ПО. </a:t>
            </a:r>
          </a:p>
          <a:p>
            <a:pPr algn="just">
              <a:buNone/>
            </a:pPr>
            <a:r>
              <a:rPr lang="ru-RU" sz="3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Этот подход связан с организацией процессов разработки ПО, то есть с технологией программирования. И хотя гарантировать отсутствие ошибок в ПО невозможно, но в рамках этого подхода можно достигнуть приемлемого уровня  надежности  ПО.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572560" cy="635798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Проведенное рассмотрение природы ошибок при разработке ПО позволяет для достижения этой цели сконцентрировать внимание на следующих вопросах:</a:t>
            </a:r>
          </a:p>
          <a:p>
            <a:r>
              <a:rPr lang="ru-RU" sz="3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борьба со сложностью</a:t>
            </a:r>
          </a:p>
          <a:p>
            <a:r>
              <a:rPr lang="ru-RU" sz="3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обеспечение  точности перевода</a:t>
            </a:r>
          </a:p>
          <a:p>
            <a:r>
              <a:rPr lang="ru-RU" sz="3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преодоление барьера между пользователем и разработчиком</a:t>
            </a:r>
          </a:p>
          <a:p>
            <a:r>
              <a:rPr lang="ru-RU" sz="3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обеспечение  контроля принимаемых решений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Обнаружение и исправление</a:t>
            </a:r>
            <a:br>
              <a:rPr lang="ru-RU" sz="3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ошибок в ПО</a:t>
            </a:r>
            <a:endParaRPr lang="ru-RU" sz="3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Тестирование является основным методом обнаружения ошибок при отладке ПО</a:t>
            </a:r>
          </a:p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Существует три стадии тестирования: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Тестирование для обнаружения ошибок в программе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Тестирование для диагностики и локализации причин обнаруженных искажений результатов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Тестирование для контроля выполненных корректировок программ и данных (контрольное тестирование).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Обеспечение  устойчивости программы к ошибкам</a:t>
            </a:r>
            <a:endParaRPr lang="ru-RU" sz="4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Обеспечение устойчивости программы к ошибкам означает, что в программе содержатся средства, позволяющие локализовать область влияния отказа программы, либо уменьшить его неприятные последствия, а иногда предотвратить катастрофические последствия отказа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401080" cy="621510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Самообнаружение ошибки в программе означает, что программа содержит средства обнаружения отказа в процессе ее выполнения</a:t>
            </a:r>
          </a:p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Самоисправление ошибки в программе означает не только обнаружение отказа в процессе ее выполнения, но и исправление последствий этого отказа, для чего в программе должны иметься соответствующие средства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429684" cy="1582726"/>
          </a:xfrm>
        </p:spPr>
        <p:txBody>
          <a:bodyPr>
            <a:noAutofit/>
          </a:bodyPr>
          <a:lstStyle/>
          <a:p>
            <a:r>
              <a:rPr lang="ru-RU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Методы обеспечения устойчивости ПО к ошибкам</a:t>
            </a:r>
            <a:endParaRPr lang="ru-RU" sz="4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4143404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 контрольных соотношений</a:t>
            </a:r>
          </a:p>
          <a:p>
            <a:r>
              <a:rPr lang="ru-RU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 отступления</a:t>
            </a:r>
          </a:p>
          <a:p>
            <a:r>
              <a:rPr lang="ru-RU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 изоляции ошибок</a:t>
            </a:r>
            <a:endParaRPr lang="ru-RU" sz="4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285836"/>
          </a:xfrm>
        </p:spPr>
        <p:txBody>
          <a:bodyPr>
            <a:noAutofit/>
          </a:bodyPr>
          <a:lstStyle/>
          <a:p>
            <a:r>
              <a:rPr lang="ru-RU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Методы повышения </a:t>
            </a:r>
            <a:br>
              <a:rPr lang="ru-RU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надежности ПО</a:t>
            </a:r>
            <a:endParaRPr lang="ru-RU" sz="4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14422"/>
            <a:ext cx="8715436" cy="5429288"/>
          </a:xfrm>
        </p:spPr>
        <p:txBody>
          <a:bodyPr>
            <a:noAutofit/>
          </a:bodyPr>
          <a:lstStyle/>
          <a:p>
            <a:r>
              <a:rPr lang="ru-RU" sz="33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Строгий контроль ПО на выходе </a:t>
            </a:r>
          </a:p>
          <a:p>
            <a:r>
              <a:rPr lang="ru-RU" sz="33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Модульность и строгая иерархия в структурном построении ПО</a:t>
            </a:r>
          </a:p>
          <a:p>
            <a:r>
              <a:rPr lang="ru-RU" sz="33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Унификация правил проектирования, структурного построения и взаимодействия компонент ПО</a:t>
            </a:r>
          </a:p>
          <a:p>
            <a:r>
              <a:rPr lang="ru-RU" sz="33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Унификация правил организации межмодульного интерфейса</a:t>
            </a:r>
          </a:p>
          <a:p>
            <a:r>
              <a:rPr lang="ru-RU" sz="33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Поэтапный контроль полноты и качества решения функциональных задач ПО</a:t>
            </a:r>
          </a:p>
          <a:p>
            <a:pPr>
              <a:buNone/>
            </a:pP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857256"/>
          </a:xfrm>
        </p:spPr>
        <p:txBody>
          <a:bodyPr>
            <a:noAutofit/>
          </a:bodyPr>
          <a:lstStyle/>
          <a:p>
            <a:r>
              <a:rPr lang="ru-RU" sz="5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Результаты</a:t>
            </a:r>
            <a:endParaRPr lang="ru-RU" sz="5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0"/>
            <a:ext cx="8572560" cy="53578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сегодняшний день определены факторы, влияющие на надежность ПО, разработаны методы поддержания и повышения надежности. Однако отсутствие общепризнанных критериев </a:t>
            </a:r>
            <a:r>
              <a:rPr lang="ru-RU" sz="3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надежности ПО </a:t>
            </a:r>
            <a:r>
              <a:rPr lang="ru-RU" sz="3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позволяет ответить на вопрос, насколько надежнее становится ПО при соблюдении предлагаемых процедур и технологий. Таким образом, приоритет задачи оценки надежности должен быть выше приоритета задачи ее обеспечения.</a:t>
            </a:r>
            <a:endParaRPr lang="ru-RU" sz="3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000132"/>
          </a:xfrm>
        </p:spPr>
        <p:txBody>
          <a:bodyPr>
            <a:noAutofit/>
          </a:bodyPr>
          <a:lstStyle/>
          <a:p>
            <a:r>
              <a:rPr lang="ru-RU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Список литературы</a:t>
            </a:r>
            <a:endParaRPr lang="ru-RU" sz="6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Майерс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Надежность программного обеспечения. Москва, Мир, 1980 год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Н.В.Василенко, В.А.Макаров . Модели оценки надежности программного обеспечения. Вестник Новгородского Государственного Университета, 2004г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Р.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Гласс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Руководоство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надежному программированию. Москва, «Финансы и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статистика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1982 год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В.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Турский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Методология программирования. Москва, Мир, 1981 год.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-1800000">
            <a:off x="98724" y="2760333"/>
            <a:ext cx="9215132" cy="13458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6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Спасибо за внимание !!!</a:t>
            </a:r>
            <a:endParaRPr lang="ru-RU" sz="6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</TotalTime>
  <Words>1477</Words>
  <Application>Microsoft Office PowerPoint</Application>
  <PresentationFormat>Экран (4:3)</PresentationFormat>
  <Paragraphs>134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Надежность программного  обеспечения</vt:lpstr>
      <vt:lpstr>Цель работы</vt:lpstr>
      <vt:lpstr>Основные задачи</vt:lpstr>
      <vt:lpstr>Слайд 4</vt:lpstr>
      <vt:lpstr>Слайд 5</vt:lpstr>
      <vt:lpstr>Ошибки в ПО</vt:lpstr>
      <vt:lpstr> Программное обеспечение содержит ошибку, если:</vt:lpstr>
      <vt:lpstr>Разновидности ошибок ПО</vt:lpstr>
      <vt:lpstr>Слайд 9</vt:lpstr>
      <vt:lpstr>Факторы, создающие угрозу безопасности функционирования ПО</vt:lpstr>
      <vt:lpstr>Внешние дестабилизирующие факторы</vt:lpstr>
      <vt:lpstr>Слайд 12</vt:lpstr>
      <vt:lpstr>Внутренние дестабилизирующие факторы</vt:lpstr>
      <vt:lpstr>Слайд 14</vt:lpstr>
      <vt:lpstr>Слайд 15</vt:lpstr>
      <vt:lpstr>Свойства  надежности  ПО</vt:lpstr>
      <vt:lpstr>Слайд 17</vt:lpstr>
      <vt:lpstr>Слайд 18</vt:lpstr>
      <vt:lpstr>Отказ ПО</vt:lpstr>
      <vt:lpstr>Слайд 20</vt:lpstr>
      <vt:lpstr>Виды отказов ПО</vt:lpstr>
      <vt:lpstr>Типы устойчивости</vt:lpstr>
      <vt:lpstr>Слайд 23</vt:lpstr>
      <vt:lpstr>Метод оценки надежности ПО</vt:lpstr>
      <vt:lpstr>Модель Джелински-Моранды</vt:lpstr>
      <vt:lpstr>Слайд 26</vt:lpstr>
      <vt:lpstr>Принципы обеспечения    надежности   ПО</vt:lpstr>
      <vt:lpstr>Предупреждение ошибок</vt:lpstr>
      <vt:lpstr>Слайд 29</vt:lpstr>
      <vt:lpstr>Обнаружение и исправление ошибок в ПО</vt:lpstr>
      <vt:lpstr>Обеспечение  устойчивости программы к ошибкам</vt:lpstr>
      <vt:lpstr>Слайд 32</vt:lpstr>
      <vt:lpstr>Методы обеспечения устойчивости ПО к ошибкам</vt:lpstr>
      <vt:lpstr>Методы повышения  надежности ПО</vt:lpstr>
      <vt:lpstr>Результаты</vt:lpstr>
      <vt:lpstr>Список литературы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Надежность программного  обеспечения</dc:title>
  <cp:lastModifiedBy>Admin</cp:lastModifiedBy>
  <cp:revision>60</cp:revision>
  <dcterms:modified xsi:type="dcterms:W3CDTF">2011-11-28T05:44:33Z</dcterms:modified>
</cp:coreProperties>
</file>